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2032" cy="6741368"/>
          </a:xfrm>
          <a:prstGeom prst="horizontalScroll">
            <a:avLst/>
          </a:prstGeom>
          <a:effectLst>
            <a:glow rad="139700">
              <a:schemeClr val="accent1">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lstStyle/>
          <a:p>
            <a: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المراحل الفنية لفعالية رمي الثقل </a:t>
            </a:r>
            <a:b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br>
            <a:r>
              <a:rPr lang="ar-IQ"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
            </a:r>
            <a:br>
              <a:rPr lang="ar-IQ"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b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endParaRPr>
          </a:p>
        </p:txBody>
      </p:sp>
    </p:spTree>
    <p:extLst>
      <p:ext uri="{BB962C8B-B14F-4D97-AF65-F5344CB8AC3E}">
        <p14:creationId xmlns:p14="http://schemas.microsoft.com/office/powerpoint/2010/main" val="3989546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a:ln/>
        </p:spPr>
        <p:style>
          <a:lnRef idx="3">
            <a:schemeClr val="lt1"/>
          </a:lnRef>
          <a:fillRef idx="1">
            <a:schemeClr val="accent2"/>
          </a:fillRef>
          <a:effectRef idx="1">
            <a:schemeClr val="accent2"/>
          </a:effectRef>
          <a:fontRef idx="minor">
            <a:schemeClr val="lt1"/>
          </a:fontRef>
        </p:style>
        <p:txBody>
          <a:bodyPr/>
          <a:lstStyle/>
          <a:p>
            <a:r>
              <a:rPr lang="ar-IQ" dirty="0" smtClean="0">
                <a:solidFill>
                  <a:schemeClr val="accent5">
                    <a:lumMod val="60000"/>
                    <a:lumOff val="40000"/>
                  </a:schemeClr>
                </a:solidFill>
                <a:cs typeface="PT Bold Heading" pitchFamily="2" charset="-78"/>
              </a:rPr>
              <a:t>المراحل الفنية لفعالية رمي الثقل </a:t>
            </a:r>
            <a:endParaRPr lang="en-US" dirty="0">
              <a:solidFill>
                <a:schemeClr val="accent5">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ctr">
              <a:buNone/>
            </a:pPr>
            <a:r>
              <a:rPr lang="ar-IQ" b="1" dirty="0" smtClean="0">
                <a:solidFill>
                  <a:srgbClr val="FF0000"/>
                </a:solidFill>
              </a:rPr>
              <a:t>1. مرحلة مسك الجلة (الثقل)</a:t>
            </a:r>
          </a:p>
          <a:p>
            <a:pPr marL="0" indent="0">
              <a:buNone/>
            </a:pPr>
            <a:r>
              <a:rPr lang="ar-IQ" b="1" dirty="0" smtClean="0"/>
              <a:t>الهدف : حملة الثقل </a:t>
            </a:r>
            <a:r>
              <a:rPr lang="ar-IQ" b="1" dirty="0" err="1" smtClean="0"/>
              <a:t>باحكام</a:t>
            </a:r>
            <a:r>
              <a:rPr lang="ar-IQ" b="1" dirty="0" smtClean="0"/>
              <a:t> </a:t>
            </a:r>
          </a:p>
          <a:p>
            <a:pPr marL="0" indent="0" algn="justLow">
              <a:buNone/>
            </a:pPr>
            <a:r>
              <a:rPr lang="ar-IQ" dirty="0" smtClean="0"/>
              <a:t>- ترتكز الجلة (الثقل)على السلاميات وقواعد الاصابع وتكون الاصابع متوازية ومنتشرة قليلاً ... توضع الجلة (الثقل) عند الجزء الامامي من الرقبة والابهام على عظم الترقوة ... يكون المرفق للخارج بزاوية (45درجة) مع الجسم </a:t>
            </a:r>
          </a:p>
          <a:p>
            <a:pPr marL="0" indent="0" algn="ctr">
              <a:buNone/>
            </a:pPr>
            <a:r>
              <a:rPr lang="ar-IQ" b="1" dirty="0" smtClean="0">
                <a:solidFill>
                  <a:srgbClr val="FF0000"/>
                </a:solidFill>
              </a:rPr>
              <a:t>2. مرحلة الاعداد </a:t>
            </a:r>
          </a:p>
          <a:p>
            <a:pPr marL="0" indent="0">
              <a:buNone/>
            </a:pPr>
            <a:r>
              <a:rPr lang="ar-IQ" b="1" dirty="0" smtClean="0"/>
              <a:t>الهدف : الاعداد للزحف </a:t>
            </a:r>
          </a:p>
          <a:p>
            <a:pPr marL="0" indent="0" algn="justLow">
              <a:buNone/>
            </a:pPr>
            <a:r>
              <a:rPr lang="ar-IQ" dirty="0" smtClean="0"/>
              <a:t>- يبدأ الرامي معتدلاً عند مؤخرة الدائرة وظهره تجاه لوحة الايقاف ... يثني الجذع </a:t>
            </a:r>
            <a:r>
              <a:rPr lang="ar-IQ" dirty="0" err="1" smtClean="0"/>
              <a:t>للامام</a:t>
            </a:r>
            <a:r>
              <a:rPr lang="ar-IQ" dirty="0" smtClean="0"/>
              <a:t> موازياً </a:t>
            </a:r>
            <a:r>
              <a:rPr lang="ar-IQ" dirty="0" err="1" smtClean="0"/>
              <a:t>للارض</a:t>
            </a:r>
            <a:r>
              <a:rPr lang="ar-IQ" dirty="0" smtClean="0"/>
              <a:t> ...يتزن الجسم على قدم واحدة ... ثني رجل الارتكاز بينما تمتد الرجل الحرة تجاه مؤخرة الدائرة </a:t>
            </a:r>
            <a:endParaRPr lang="ar-IQ" dirty="0"/>
          </a:p>
        </p:txBody>
      </p:sp>
    </p:spTree>
    <p:extLst>
      <p:ext uri="{BB962C8B-B14F-4D97-AF65-F5344CB8AC3E}">
        <p14:creationId xmlns:p14="http://schemas.microsoft.com/office/powerpoint/2010/main" val="99869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a:ln/>
        </p:spPr>
        <p:style>
          <a:lnRef idx="0">
            <a:schemeClr val="accent5"/>
          </a:lnRef>
          <a:fillRef idx="3">
            <a:schemeClr val="accent5"/>
          </a:fillRef>
          <a:effectRef idx="3">
            <a:schemeClr val="accent5"/>
          </a:effectRef>
          <a:fontRef idx="minor">
            <a:schemeClr val="lt1"/>
          </a:fontRef>
        </p:style>
        <p:txBody>
          <a:bodyPr/>
          <a:lstStyle/>
          <a:p>
            <a:r>
              <a:rPr lang="ar-IQ" dirty="0" smtClean="0">
                <a:solidFill>
                  <a:srgbClr val="FF0000"/>
                </a:solidFill>
                <a:cs typeface="PT Bold Heading" pitchFamily="2" charset="-78"/>
              </a:rPr>
              <a:t>المراحل الفنية لفعالية رمي الثقل </a:t>
            </a:r>
            <a:endParaRPr lang="en-US" dirty="0">
              <a:solidFill>
                <a:srgbClr val="FF0000"/>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5"/>
          </a:lnRef>
          <a:fillRef idx="2">
            <a:schemeClr val="accent5"/>
          </a:fillRef>
          <a:effectRef idx="1">
            <a:schemeClr val="accent5"/>
          </a:effectRef>
          <a:fontRef idx="minor">
            <a:schemeClr val="dk1"/>
          </a:fontRef>
        </p:style>
        <p:txBody>
          <a:bodyPr>
            <a:noAutofit/>
          </a:bodyPr>
          <a:lstStyle/>
          <a:p>
            <a:pPr marL="0" indent="0" algn="ctr">
              <a:buNone/>
            </a:pPr>
            <a:r>
              <a:rPr lang="ar-IQ" sz="3600" b="1" dirty="0" smtClean="0">
                <a:solidFill>
                  <a:srgbClr val="FF0000"/>
                </a:solidFill>
              </a:rPr>
              <a:t>3. مرحلة الزحف </a:t>
            </a:r>
          </a:p>
          <a:p>
            <a:pPr marL="0" indent="0">
              <a:buNone/>
            </a:pPr>
            <a:r>
              <a:rPr lang="ar-IQ" sz="3600" b="1" dirty="0" smtClean="0"/>
              <a:t>الهدف : البدء بالتسارع ووضع الجسم في حركة الدفع النهائي </a:t>
            </a:r>
          </a:p>
          <a:p>
            <a:pPr marL="0" indent="0" algn="justLow">
              <a:buNone/>
            </a:pPr>
            <a:r>
              <a:rPr lang="ar-IQ" sz="3600" dirty="0" smtClean="0"/>
              <a:t>- يتحرك الجسم من مقدمة القدم الى الكعب , تدفع الرجل الحرة المنخفضة في اتجاه لوحة الايقاف , تبقى رجل الارتكاز متصلة </a:t>
            </a:r>
            <a:r>
              <a:rPr lang="ar-IQ" sz="3600" dirty="0" err="1" smtClean="0"/>
              <a:t>بالارض</a:t>
            </a:r>
            <a:r>
              <a:rPr lang="ar-IQ" sz="3600" dirty="0" smtClean="0"/>
              <a:t> خلال معظم مرحلة الزحف , يبقى الكتفين تجاه مؤخرة الدائرة , توضع القدم اليمنى في مركز الدائرة , تهبط القدم اليسرى على المشط وعلى حدها الداخلي </a:t>
            </a:r>
          </a:p>
        </p:txBody>
      </p:sp>
    </p:spTree>
    <p:extLst>
      <p:ext uri="{BB962C8B-B14F-4D97-AF65-F5344CB8AC3E}">
        <p14:creationId xmlns:p14="http://schemas.microsoft.com/office/powerpoint/2010/main" val="340203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ln/>
        </p:spPr>
        <p:style>
          <a:lnRef idx="1">
            <a:schemeClr val="accent6"/>
          </a:lnRef>
          <a:fillRef idx="2">
            <a:schemeClr val="accent6"/>
          </a:fillRef>
          <a:effectRef idx="1">
            <a:schemeClr val="accent6"/>
          </a:effectRef>
          <a:fontRef idx="minor">
            <a:schemeClr val="dk1"/>
          </a:fontRef>
        </p:style>
        <p:txBody>
          <a:bodyPr/>
          <a:lstStyle/>
          <a:p>
            <a:r>
              <a:rPr lang="ar-IQ" dirty="0" smtClean="0">
                <a:solidFill>
                  <a:srgbClr val="FF0000"/>
                </a:solidFill>
                <a:cs typeface="PT Bold Heading" pitchFamily="2" charset="-78"/>
              </a:rPr>
              <a:t>المراحل الفنية لفعالية رمي الثقل </a:t>
            </a:r>
            <a:endParaRPr lang="en-US" dirty="0">
              <a:solidFill>
                <a:srgbClr val="FF0000"/>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3">
            <a:schemeClr val="lt1"/>
          </a:lnRef>
          <a:fillRef idx="1">
            <a:schemeClr val="accent6"/>
          </a:fillRef>
          <a:effectRef idx="1">
            <a:schemeClr val="accent6"/>
          </a:effectRef>
          <a:fontRef idx="minor">
            <a:schemeClr val="lt1"/>
          </a:fontRef>
        </p:style>
        <p:txBody>
          <a:bodyPr>
            <a:noAutofit/>
          </a:bodyPr>
          <a:lstStyle/>
          <a:p>
            <a:pPr marL="0" indent="0" algn="ctr">
              <a:buNone/>
            </a:pPr>
            <a:r>
              <a:rPr lang="ar-IQ" sz="3600" dirty="0" smtClean="0">
                <a:solidFill>
                  <a:srgbClr val="FFFF00"/>
                </a:solidFill>
                <a:effectLst>
                  <a:glow rad="63500">
                    <a:schemeClr val="accent1">
                      <a:satMod val="175000"/>
                      <a:alpha val="40000"/>
                    </a:schemeClr>
                  </a:glow>
                </a:effectLst>
              </a:rPr>
              <a:t>4. مرحلة الرمي </a:t>
            </a:r>
          </a:p>
          <a:p>
            <a:pPr marL="0" indent="0" algn="justLow">
              <a:buNone/>
            </a:pPr>
            <a:r>
              <a:rPr lang="ar-IQ" sz="3600" dirty="0" smtClean="0">
                <a:solidFill>
                  <a:srgbClr val="FFFF00"/>
                </a:solidFill>
                <a:effectLst>
                  <a:glow rad="63500">
                    <a:schemeClr val="accent1">
                      <a:satMod val="175000"/>
                      <a:alpha val="40000"/>
                    </a:schemeClr>
                  </a:glow>
                </a:effectLst>
              </a:rPr>
              <a:t>الهدف : الاحتفاظ بسرعة الجلة (الثقل) وبدء بالتسارع الاساسي</a:t>
            </a:r>
          </a:p>
          <a:p>
            <a:pPr marL="0" indent="0" algn="justLow">
              <a:buNone/>
            </a:pPr>
            <a:r>
              <a:rPr lang="ar-IQ" dirty="0" smtClean="0">
                <a:solidFill>
                  <a:srgbClr val="FFFF00"/>
                </a:solidFill>
                <a:effectLst>
                  <a:glow rad="63500">
                    <a:schemeClr val="accent1">
                      <a:satMod val="175000"/>
                      <a:alpha val="40000"/>
                    </a:schemeClr>
                  </a:glow>
                </a:effectLst>
              </a:rPr>
              <a:t>- يقع مركز ثقل الجسم على مشط القدم اليمنى , والركبة اليمنى مثنية , يعصر (يلف بشكل متعاكس) الحوض والكتفين و يتجه الرأس والذراع اليسرى للخلف مع الجذع , يكون المرفق الايمن بزاوية 90 درجة مع الجذع , تمتد الرجل اليمنى بحركة لف انفجارية حتى يواجه الحوض الايمن مقدمة الدائرة , تكون الرجل اليسرى ممتدة كدعامة لرفع الجسم , يلف المرفق الايمن ويرفع في اتجاه الرمي , ينتقل مركز ثقل الجسم من الرجل اليمنى الى اليسرى </a:t>
            </a:r>
          </a:p>
        </p:txBody>
      </p:sp>
    </p:spTree>
    <p:extLst>
      <p:ext uri="{BB962C8B-B14F-4D97-AF65-F5344CB8AC3E}">
        <p14:creationId xmlns:p14="http://schemas.microsoft.com/office/powerpoint/2010/main" val="20933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المراحل الفنية لفعالية رمي الثقل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 مرحلة التغطية </a:t>
            </a:r>
          </a:p>
          <a:p>
            <a:pPr marL="0" indent="0" algn="justLow">
              <a:buNone/>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الهدف : ثبات الرامي وتجنب السقوط </a:t>
            </a:r>
          </a:p>
          <a:p>
            <a:pPr algn="justLow">
              <a:buFontTx/>
              <a:buChar char="-"/>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يتم تبديل الرجلين بسرعة بعد التخلص من الثقل , يثني الرجل اليمنى , تمرجح الرجل اليسرى للخلف , يوجه النظر للأسفل </a:t>
            </a:r>
          </a:p>
        </p:txBody>
      </p:sp>
    </p:spTree>
    <p:extLst>
      <p:ext uri="{BB962C8B-B14F-4D97-AF65-F5344CB8AC3E}">
        <p14:creationId xmlns:p14="http://schemas.microsoft.com/office/powerpoint/2010/main" val="260137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wipe(down)">
                                      <p:cBhvr>
                                        <p:cTn id="58" dur="580">
                                          <p:stCondLst>
                                            <p:cond delay="0"/>
                                          </p:stCondLst>
                                        </p:cTn>
                                        <p:tgtEl>
                                          <p:spTgt spid="3">
                                            <p:txEl>
                                              <p:pRg st="2" end="2"/>
                                            </p:txEl>
                                          </p:spTgt>
                                        </p:tgtEl>
                                      </p:cBhvr>
                                    </p:animEffect>
                                    <p:anim calcmode="lin" valueType="num">
                                      <p:cBhvr>
                                        <p:cTn id="5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2" end="2"/>
                                            </p:txEl>
                                          </p:spTgt>
                                        </p:tgtEl>
                                      </p:cBhvr>
                                      <p:to x="100000" y="60000"/>
                                    </p:animScale>
                                    <p:animScale>
                                      <p:cBhvr>
                                        <p:cTn id="65" dur="166" decel="50000">
                                          <p:stCondLst>
                                            <p:cond delay="676"/>
                                          </p:stCondLst>
                                        </p:cTn>
                                        <p:tgtEl>
                                          <p:spTgt spid="3">
                                            <p:txEl>
                                              <p:pRg st="2" end="2"/>
                                            </p:txEl>
                                          </p:spTgt>
                                        </p:tgtEl>
                                      </p:cBhvr>
                                      <p:to x="100000" y="100000"/>
                                    </p:animScale>
                                    <p:animScale>
                                      <p:cBhvr>
                                        <p:cTn id="66" dur="26">
                                          <p:stCondLst>
                                            <p:cond delay="1312"/>
                                          </p:stCondLst>
                                        </p:cTn>
                                        <p:tgtEl>
                                          <p:spTgt spid="3">
                                            <p:txEl>
                                              <p:pRg st="2" end="2"/>
                                            </p:txEl>
                                          </p:spTgt>
                                        </p:tgtEl>
                                      </p:cBhvr>
                                      <p:to x="100000" y="80000"/>
                                    </p:animScale>
                                    <p:animScale>
                                      <p:cBhvr>
                                        <p:cTn id="67" dur="166" decel="50000">
                                          <p:stCondLst>
                                            <p:cond delay="1338"/>
                                          </p:stCondLst>
                                        </p:cTn>
                                        <p:tgtEl>
                                          <p:spTgt spid="3">
                                            <p:txEl>
                                              <p:pRg st="2" end="2"/>
                                            </p:txEl>
                                          </p:spTgt>
                                        </p:tgtEl>
                                      </p:cBhvr>
                                      <p:to x="100000" y="100000"/>
                                    </p:animScale>
                                    <p:animScale>
                                      <p:cBhvr>
                                        <p:cTn id="68" dur="26">
                                          <p:stCondLst>
                                            <p:cond delay="1642"/>
                                          </p:stCondLst>
                                        </p:cTn>
                                        <p:tgtEl>
                                          <p:spTgt spid="3">
                                            <p:txEl>
                                              <p:pRg st="2" end="2"/>
                                            </p:txEl>
                                          </p:spTgt>
                                        </p:tgtEl>
                                      </p:cBhvr>
                                      <p:to x="100000" y="90000"/>
                                    </p:animScale>
                                    <p:animScale>
                                      <p:cBhvr>
                                        <p:cTn id="69" dur="166" decel="50000">
                                          <p:stCondLst>
                                            <p:cond delay="1668"/>
                                          </p:stCondLst>
                                        </p:cTn>
                                        <p:tgtEl>
                                          <p:spTgt spid="3">
                                            <p:txEl>
                                              <p:pRg st="2" end="2"/>
                                            </p:txEl>
                                          </p:spTgt>
                                        </p:tgtEl>
                                      </p:cBhvr>
                                      <p:to x="100000" y="100000"/>
                                    </p:animScale>
                                    <p:animScale>
                                      <p:cBhvr>
                                        <p:cTn id="70" dur="26">
                                          <p:stCondLst>
                                            <p:cond delay="1808"/>
                                          </p:stCondLst>
                                        </p:cTn>
                                        <p:tgtEl>
                                          <p:spTgt spid="3">
                                            <p:txEl>
                                              <p:pRg st="2" end="2"/>
                                            </p:txEl>
                                          </p:spTgt>
                                        </p:tgtEl>
                                      </p:cBhvr>
                                      <p:to x="100000" y="95000"/>
                                    </p:animScale>
                                    <p:animScale>
                                      <p:cBhvr>
                                        <p:cTn id="7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القانونية لفعالية رمي الثقل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11297" y="908720"/>
            <a:ext cx="9144000" cy="5949280"/>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42950" indent="-742950" algn="ctr">
              <a:buAutoNum type="arabicPeriod"/>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قواعد وقوانين ميدان الرمي </a:t>
            </a:r>
          </a:p>
          <a:p>
            <a:pPr marL="0" indent="0" algn="justLow">
              <a:buNone/>
            </a:pPr>
            <a:r>
              <a:rPr lang="ar-IQ" dirty="0" smtClean="0"/>
              <a:t>- </a:t>
            </a:r>
            <a:r>
              <a:rPr lang="ar-SA" dirty="0" smtClean="0"/>
              <a:t>تنفذ </a:t>
            </a:r>
            <a:r>
              <a:rPr lang="ar-SA" dirty="0"/>
              <a:t>فعالية دفع الكرة الحديدية(الثقل) من دائرة يبلغ قطرها </a:t>
            </a:r>
            <a:r>
              <a:rPr lang="ar-SA" dirty="0" smtClean="0"/>
              <a:t>(2,135م) </a:t>
            </a:r>
            <a:r>
              <a:rPr lang="ar-SA" dirty="0"/>
              <a:t>تثبت أمامها لوحة إيقاف يبلغ عرضها </a:t>
            </a:r>
            <a:r>
              <a:rPr lang="ar-SA" dirty="0" smtClean="0"/>
              <a:t>(</a:t>
            </a:r>
            <a:r>
              <a:rPr lang="ar-IQ" dirty="0" smtClean="0"/>
              <a:t>11.2سم</a:t>
            </a:r>
            <a:r>
              <a:rPr lang="ar-SA" dirty="0" smtClean="0"/>
              <a:t>)</a:t>
            </a:r>
            <a:r>
              <a:rPr lang="ar-IQ" dirty="0" smtClean="0"/>
              <a:t> من الوسط الى (30سم) في النهاية</a:t>
            </a:r>
            <a:r>
              <a:rPr lang="ar-SA" dirty="0" smtClean="0"/>
              <a:t> </a:t>
            </a:r>
            <a:r>
              <a:rPr lang="ar-SA" dirty="0"/>
              <a:t>وطولها </a:t>
            </a:r>
            <a:r>
              <a:rPr lang="ar-SA" dirty="0" smtClean="0"/>
              <a:t>(</a:t>
            </a:r>
            <a:r>
              <a:rPr lang="ar-IQ" dirty="0" smtClean="0"/>
              <a:t>1.15م</a:t>
            </a:r>
            <a:r>
              <a:rPr lang="ar-SA" dirty="0" smtClean="0"/>
              <a:t>) </a:t>
            </a:r>
            <a:r>
              <a:rPr lang="ar-SA" dirty="0"/>
              <a:t>تطلى باللون الأبيض , تصنع هذه الدائرة من الحديد وتصب أرضها بمادة صلبة من الإسفلت أو </a:t>
            </a:r>
            <a:r>
              <a:rPr lang="ar-SA" dirty="0" err="1"/>
              <a:t>الكونكريت</a:t>
            </a:r>
            <a:r>
              <a:rPr lang="ar-SA" dirty="0"/>
              <a:t> ويجب أن لا يكون سطحها أملساً تماماً , كما وترتفع حافة الدائرة الحديدية عن الأرض داخلها بحدود 2 سم بينما يبلغ ارتفاع اللوحة فوق الحافة الأمامية للدائرة بحدود 10 سم أيضاً . كما وتحدد بخطين جانبيين يطلق عليهما بخطي قطاع الدفع يبلغ عرضهما 5 سم , وتحدد زاوية هذا القطاع بحدود ( </a:t>
            </a:r>
            <a:r>
              <a:rPr lang="ar-IQ" dirty="0" smtClean="0"/>
              <a:t>34.92 </a:t>
            </a:r>
            <a:r>
              <a:rPr lang="ar-SA" dirty="0" smtClean="0"/>
              <a:t>درجة</a:t>
            </a:r>
            <a:r>
              <a:rPr lang="ar-SA" dirty="0"/>
              <a:t>) </a:t>
            </a:r>
            <a:r>
              <a:rPr lang="ar-SA" dirty="0" smtClean="0"/>
              <a:t>.</a:t>
            </a:r>
            <a:r>
              <a:rPr lang="ar-IQ" dirty="0" smtClean="0"/>
              <a:t> ينبغي رسم خط أبيض عرضه (5سم) من السطح العلوي المعدني للدائرة يمتد على الاقل (75 سم) علي جانبي الدائرة </a:t>
            </a:r>
            <a:endPar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6888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down)">
                                      <p:cBhvr>
                                        <p:cTn id="42" dur="580">
                                          <p:stCondLst>
                                            <p:cond delay="0"/>
                                          </p:stCondLst>
                                        </p:cTn>
                                        <p:tgtEl>
                                          <p:spTgt spid="3">
                                            <p:txEl>
                                              <p:pRg st="1" end="1"/>
                                            </p:txEl>
                                          </p:spTgt>
                                        </p:tgtEl>
                                      </p:cBhvr>
                                    </p:animEffect>
                                    <p:anim calcmode="lin" valueType="num">
                                      <p:cBhvr>
                                        <p:cTn id="4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1" end="1"/>
                                            </p:txEl>
                                          </p:spTgt>
                                        </p:tgtEl>
                                      </p:cBhvr>
                                      <p:to x="100000" y="60000"/>
                                    </p:animScale>
                                    <p:animScale>
                                      <p:cBhvr>
                                        <p:cTn id="49" dur="166" decel="50000">
                                          <p:stCondLst>
                                            <p:cond delay="676"/>
                                          </p:stCondLst>
                                        </p:cTn>
                                        <p:tgtEl>
                                          <p:spTgt spid="3">
                                            <p:txEl>
                                              <p:pRg st="1" end="1"/>
                                            </p:txEl>
                                          </p:spTgt>
                                        </p:tgtEl>
                                      </p:cBhvr>
                                      <p:to x="100000" y="100000"/>
                                    </p:animScale>
                                    <p:animScale>
                                      <p:cBhvr>
                                        <p:cTn id="50" dur="26">
                                          <p:stCondLst>
                                            <p:cond delay="1312"/>
                                          </p:stCondLst>
                                        </p:cTn>
                                        <p:tgtEl>
                                          <p:spTgt spid="3">
                                            <p:txEl>
                                              <p:pRg st="1" end="1"/>
                                            </p:txEl>
                                          </p:spTgt>
                                        </p:tgtEl>
                                      </p:cBhvr>
                                      <p:to x="100000" y="80000"/>
                                    </p:animScale>
                                    <p:animScale>
                                      <p:cBhvr>
                                        <p:cTn id="51" dur="166" decel="50000">
                                          <p:stCondLst>
                                            <p:cond delay="1338"/>
                                          </p:stCondLst>
                                        </p:cTn>
                                        <p:tgtEl>
                                          <p:spTgt spid="3">
                                            <p:txEl>
                                              <p:pRg st="1" end="1"/>
                                            </p:txEl>
                                          </p:spTgt>
                                        </p:tgtEl>
                                      </p:cBhvr>
                                      <p:to x="100000" y="100000"/>
                                    </p:animScale>
                                    <p:animScale>
                                      <p:cBhvr>
                                        <p:cTn id="52" dur="26">
                                          <p:stCondLst>
                                            <p:cond delay="1642"/>
                                          </p:stCondLst>
                                        </p:cTn>
                                        <p:tgtEl>
                                          <p:spTgt spid="3">
                                            <p:txEl>
                                              <p:pRg st="1" end="1"/>
                                            </p:txEl>
                                          </p:spTgt>
                                        </p:tgtEl>
                                      </p:cBhvr>
                                      <p:to x="100000" y="90000"/>
                                    </p:animScale>
                                    <p:animScale>
                                      <p:cBhvr>
                                        <p:cTn id="53" dur="166" decel="50000">
                                          <p:stCondLst>
                                            <p:cond delay="1668"/>
                                          </p:stCondLst>
                                        </p:cTn>
                                        <p:tgtEl>
                                          <p:spTgt spid="3">
                                            <p:txEl>
                                              <p:pRg st="1" end="1"/>
                                            </p:txEl>
                                          </p:spTgt>
                                        </p:tgtEl>
                                      </p:cBhvr>
                                      <p:to x="100000" y="100000"/>
                                    </p:animScale>
                                    <p:animScale>
                                      <p:cBhvr>
                                        <p:cTn id="54" dur="26">
                                          <p:stCondLst>
                                            <p:cond delay="1808"/>
                                          </p:stCondLst>
                                        </p:cTn>
                                        <p:tgtEl>
                                          <p:spTgt spid="3">
                                            <p:txEl>
                                              <p:pRg st="1" end="1"/>
                                            </p:txEl>
                                          </p:spTgt>
                                        </p:tgtEl>
                                      </p:cBhvr>
                                      <p:to x="100000" y="95000"/>
                                    </p:animScale>
                                    <p:animScale>
                                      <p:cBhvr>
                                        <p:cTn id="55"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القانونية لفعالية رمي الثقل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42950" indent="-742950" algn="ctr">
              <a:buAutoNum type="arabicPeriod"/>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قواعد المسابقة</a:t>
            </a:r>
          </a:p>
          <a:p>
            <a:pPr marL="0" indent="0" algn="justLow">
              <a:buNone/>
            </a:pPr>
            <a:r>
              <a:rPr lang="ar-IQ" dirty="0" smtClean="0"/>
              <a:t>- </a:t>
            </a:r>
            <a:r>
              <a:rPr lang="ar-IQ" b="1" dirty="0">
                <a:solidFill>
                  <a:srgbClr val="FF0000"/>
                </a:solidFill>
              </a:rPr>
              <a:t>أذا كان عدد المتسابقين أكثر من ثمانية يمنح لكل لاعب ثلاث محاولات ويمنح المتسابقين الثمانية الذين حصلوا على أفضل انجازات قانونية ثلاث محاولات اضافية , أما اذا كان عدد المتسابقين ثمانية أو اقل فيسمح لكل متسابق ست محاولات .</a:t>
            </a:r>
          </a:p>
          <a:p>
            <a:pPr marL="0" indent="0" algn="justLow">
              <a:buNone/>
            </a:pP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b="1" dirty="0">
                <a:solidFill>
                  <a:srgbClr val="FF0000"/>
                </a:solidFill>
              </a:rPr>
              <a:t>يعطى للمتسابق وقت (1 دقيقة) لأنهاء كل محاولة من محاولاته</a:t>
            </a:r>
          </a:p>
          <a:p>
            <a:pPr marL="0" indent="0" algn="justLow">
              <a:buNone/>
            </a:pPr>
            <a:r>
              <a:rPr lang="ar-IQ" b="1" dirty="0" smtClean="0">
                <a:solidFill>
                  <a:srgbClr val="FF0000"/>
                </a:solidFill>
              </a:rPr>
              <a:t>- يحاسب </a:t>
            </a:r>
            <a:r>
              <a:rPr lang="ar-IQ" b="1" dirty="0">
                <a:solidFill>
                  <a:srgbClr val="FF0000"/>
                </a:solidFill>
              </a:rPr>
              <a:t>المتسابق على أفضل انجاز من بين </a:t>
            </a:r>
            <a:r>
              <a:rPr lang="ar-IQ" b="1" dirty="0" smtClean="0">
                <a:solidFill>
                  <a:srgbClr val="FF0000"/>
                </a:solidFill>
              </a:rPr>
              <a:t>رمياته.</a:t>
            </a:r>
            <a:endParaRPr lang="ar-IQ" b="1" dirty="0">
              <a:solidFill>
                <a:srgbClr val="FF0000"/>
              </a:solidFill>
            </a:endParaRPr>
          </a:p>
          <a:p>
            <a:pPr marL="0" indent="0" algn="justLow">
              <a:buNone/>
            </a:pPr>
            <a:r>
              <a:rPr lang="ar-IQ" b="1" dirty="0" smtClean="0">
                <a:solidFill>
                  <a:srgbClr val="FF0000"/>
                </a:solidFill>
              </a:rPr>
              <a:t>- في </a:t>
            </a:r>
            <a:r>
              <a:rPr lang="ar-IQ" b="1" dirty="0">
                <a:solidFill>
                  <a:srgbClr val="FF0000"/>
                </a:solidFill>
              </a:rPr>
              <a:t>حالة ظهور عقدة بين متنافسين أو أكثر فيحدد ثاني أفضل أداء للمتسابقين المتساويين </a:t>
            </a:r>
            <a:r>
              <a:rPr lang="ar-IQ" b="1" dirty="0" err="1">
                <a:solidFill>
                  <a:srgbClr val="FF0000"/>
                </a:solidFill>
              </a:rPr>
              <a:t>وأذا</a:t>
            </a:r>
            <a:r>
              <a:rPr lang="ar-IQ" b="1" dirty="0">
                <a:solidFill>
                  <a:srgbClr val="FF0000"/>
                </a:solidFill>
              </a:rPr>
              <a:t> استمر فثالث أفضل أداء وهكذا حتى يكسر التعادل .</a:t>
            </a:r>
          </a:p>
          <a:p>
            <a:pPr marL="0" indent="0" algn="justLow">
              <a:buNone/>
            </a:pPr>
            <a:endPar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9782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down)">
                                      <p:cBhvr>
                                        <p:cTn id="42" dur="580">
                                          <p:stCondLst>
                                            <p:cond delay="0"/>
                                          </p:stCondLst>
                                        </p:cTn>
                                        <p:tgtEl>
                                          <p:spTgt spid="3">
                                            <p:txEl>
                                              <p:pRg st="1" end="1"/>
                                            </p:txEl>
                                          </p:spTgt>
                                        </p:tgtEl>
                                      </p:cBhvr>
                                    </p:animEffect>
                                    <p:anim calcmode="lin" valueType="num">
                                      <p:cBhvr>
                                        <p:cTn id="4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1" end="1"/>
                                            </p:txEl>
                                          </p:spTgt>
                                        </p:tgtEl>
                                      </p:cBhvr>
                                      <p:to x="100000" y="60000"/>
                                    </p:animScale>
                                    <p:animScale>
                                      <p:cBhvr>
                                        <p:cTn id="49" dur="166" decel="50000">
                                          <p:stCondLst>
                                            <p:cond delay="676"/>
                                          </p:stCondLst>
                                        </p:cTn>
                                        <p:tgtEl>
                                          <p:spTgt spid="3">
                                            <p:txEl>
                                              <p:pRg st="1" end="1"/>
                                            </p:txEl>
                                          </p:spTgt>
                                        </p:tgtEl>
                                      </p:cBhvr>
                                      <p:to x="100000" y="100000"/>
                                    </p:animScale>
                                    <p:animScale>
                                      <p:cBhvr>
                                        <p:cTn id="50" dur="26">
                                          <p:stCondLst>
                                            <p:cond delay="1312"/>
                                          </p:stCondLst>
                                        </p:cTn>
                                        <p:tgtEl>
                                          <p:spTgt spid="3">
                                            <p:txEl>
                                              <p:pRg st="1" end="1"/>
                                            </p:txEl>
                                          </p:spTgt>
                                        </p:tgtEl>
                                      </p:cBhvr>
                                      <p:to x="100000" y="80000"/>
                                    </p:animScale>
                                    <p:animScale>
                                      <p:cBhvr>
                                        <p:cTn id="51" dur="166" decel="50000">
                                          <p:stCondLst>
                                            <p:cond delay="1338"/>
                                          </p:stCondLst>
                                        </p:cTn>
                                        <p:tgtEl>
                                          <p:spTgt spid="3">
                                            <p:txEl>
                                              <p:pRg st="1" end="1"/>
                                            </p:txEl>
                                          </p:spTgt>
                                        </p:tgtEl>
                                      </p:cBhvr>
                                      <p:to x="100000" y="100000"/>
                                    </p:animScale>
                                    <p:animScale>
                                      <p:cBhvr>
                                        <p:cTn id="52" dur="26">
                                          <p:stCondLst>
                                            <p:cond delay="1642"/>
                                          </p:stCondLst>
                                        </p:cTn>
                                        <p:tgtEl>
                                          <p:spTgt spid="3">
                                            <p:txEl>
                                              <p:pRg st="1" end="1"/>
                                            </p:txEl>
                                          </p:spTgt>
                                        </p:tgtEl>
                                      </p:cBhvr>
                                      <p:to x="100000" y="90000"/>
                                    </p:animScale>
                                    <p:animScale>
                                      <p:cBhvr>
                                        <p:cTn id="53" dur="166" decel="50000">
                                          <p:stCondLst>
                                            <p:cond delay="1668"/>
                                          </p:stCondLst>
                                        </p:cTn>
                                        <p:tgtEl>
                                          <p:spTgt spid="3">
                                            <p:txEl>
                                              <p:pRg st="1" end="1"/>
                                            </p:txEl>
                                          </p:spTgt>
                                        </p:tgtEl>
                                      </p:cBhvr>
                                      <p:to x="100000" y="100000"/>
                                    </p:animScale>
                                    <p:animScale>
                                      <p:cBhvr>
                                        <p:cTn id="54" dur="26">
                                          <p:stCondLst>
                                            <p:cond delay="1808"/>
                                          </p:stCondLst>
                                        </p:cTn>
                                        <p:tgtEl>
                                          <p:spTgt spid="3">
                                            <p:txEl>
                                              <p:pRg st="1" end="1"/>
                                            </p:txEl>
                                          </p:spTgt>
                                        </p:tgtEl>
                                      </p:cBhvr>
                                      <p:to x="100000" y="95000"/>
                                    </p:animScale>
                                    <p:animScale>
                                      <p:cBhvr>
                                        <p:cTn id="55" dur="166" decel="50000">
                                          <p:stCondLst>
                                            <p:cond delay="1834"/>
                                          </p:stCondLst>
                                        </p:cTn>
                                        <p:tgtEl>
                                          <p:spTgt spid="3">
                                            <p:txEl>
                                              <p:pRg st="1" end="1"/>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animEffect transition="in" filter="wipe(down)">
                                      <p:cBhvr>
                                        <p:cTn id="60" dur="580">
                                          <p:stCondLst>
                                            <p:cond delay="0"/>
                                          </p:stCondLst>
                                        </p:cTn>
                                        <p:tgtEl>
                                          <p:spTgt spid="3">
                                            <p:txEl>
                                              <p:pRg st="2" end="2"/>
                                            </p:txEl>
                                          </p:spTgt>
                                        </p:tgtEl>
                                      </p:cBhvr>
                                    </p:animEffect>
                                    <p:anim calcmode="lin" valueType="num">
                                      <p:cBhvr>
                                        <p:cTn id="6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2" end="2"/>
                                            </p:txEl>
                                          </p:spTgt>
                                        </p:tgtEl>
                                      </p:cBhvr>
                                      <p:to x="100000" y="60000"/>
                                    </p:animScale>
                                    <p:animScale>
                                      <p:cBhvr>
                                        <p:cTn id="67" dur="166" decel="50000">
                                          <p:stCondLst>
                                            <p:cond delay="676"/>
                                          </p:stCondLst>
                                        </p:cTn>
                                        <p:tgtEl>
                                          <p:spTgt spid="3">
                                            <p:txEl>
                                              <p:pRg st="2" end="2"/>
                                            </p:txEl>
                                          </p:spTgt>
                                        </p:tgtEl>
                                      </p:cBhvr>
                                      <p:to x="100000" y="100000"/>
                                    </p:animScale>
                                    <p:animScale>
                                      <p:cBhvr>
                                        <p:cTn id="68" dur="26">
                                          <p:stCondLst>
                                            <p:cond delay="1312"/>
                                          </p:stCondLst>
                                        </p:cTn>
                                        <p:tgtEl>
                                          <p:spTgt spid="3">
                                            <p:txEl>
                                              <p:pRg st="2" end="2"/>
                                            </p:txEl>
                                          </p:spTgt>
                                        </p:tgtEl>
                                      </p:cBhvr>
                                      <p:to x="100000" y="80000"/>
                                    </p:animScale>
                                    <p:animScale>
                                      <p:cBhvr>
                                        <p:cTn id="69" dur="166" decel="50000">
                                          <p:stCondLst>
                                            <p:cond delay="1338"/>
                                          </p:stCondLst>
                                        </p:cTn>
                                        <p:tgtEl>
                                          <p:spTgt spid="3">
                                            <p:txEl>
                                              <p:pRg st="2" end="2"/>
                                            </p:txEl>
                                          </p:spTgt>
                                        </p:tgtEl>
                                      </p:cBhvr>
                                      <p:to x="100000" y="100000"/>
                                    </p:animScale>
                                    <p:animScale>
                                      <p:cBhvr>
                                        <p:cTn id="70" dur="26">
                                          <p:stCondLst>
                                            <p:cond delay="1642"/>
                                          </p:stCondLst>
                                        </p:cTn>
                                        <p:tgtEl>
                                          <p:spTgt spid="3">
                                            <p:txEl>
                                              <p:pRg st="2" end="2"/>
                                            </p:txEl>
                                          </p:spTgt>
                                        </p:tgtEl>
                                      </p:cBhvr>
                                      <p:to x="100000" y="90000"/>
                                    </p:animScale>
                                    <p:animScale>
                                      <p:cBhvr>
                                        <p:cTn id="71" dur="166" decel="50000">
                                          <p:stCondLst>
                                            <p:cond delay="1668"/>
                                          </p:stCondLst>
                                        </p:cTn>
                                        <p:tgtEl>
                                          <p:spTgt spid="3">
                                            <p:txEl>
                                              <p:pRg st="2" end="2"/>
                                            </p:txEl>
                                          </p:spTgt>
                                        </p:tgtEl>
                                      </p:cBhvr>
                                      <p:to x="100000" y="100000"/>
                                    </p:animScale>
                                    <p:animScale>
                                      <p:cBhvr>
                                        <p:cTn id="72" dur="26">
                                          <p:stCondLst>
                                            <p:cond delay="1808"/>
                                          </p:stCondLst>
                                        </p:cTn>
                                        <p:tgtEl>
                                          <p:spTgt spid="3">
                                            <p:txEl>
                                              <p:pRg st="2" end="2"/>
                                            </p:txEl>
                                          </p:spTgt>
                                        </p:tgtEl>
                                      </p:cBhvr>
                                      <p:to x="100000" y="95000"/>
                                    </p:animScale>
                                    <p:animScale>
                                      <p:cBhvr>
                                        <p:cTn id="73" dur="166" decel="50000">
                                          <p:stCondLst>
                                            <p:cond delay="1834"/>
                                          </p:stCondLst>
                                        </p:cTn>
                                        <p:tgtEl>
                                          <p:spTgt spid="3">
                                            <p:txEl>
                                              <p:pRg st="2" end="2"/>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3">
                                            <p:txEl>
                                              <p:pRg st="3" end="3"/>
                                            </p:txEl>
                                          </p:spTgt>
                                        </p:tgtEl>
                                        <p:attrNameLst>
                                          <p:attrName>style.visibility</p:attrName>
                                        </p:attrNameLst>
                                      </p:cBhvr>
                                      <p:to>
                                        <p:strVal val="visible"/>
                                      </p:to>
                                    </p:set>
                                    <p:animEffect transition="in" filter="wipe(down)">
                                      <p:cBhvr>
                                        <p:cTn id="78" dur="580">
                                          <p:stCondLst>
                                            <p:cond delay="0"/>
                                          </p:stCondLst>
                                        </p:cTn>
                                        <p:tgtEl>
                                          <p:spTgt spid="3">
                                            <p:txEl>
                                              <p:pRg st="3" end="3"/>
                                            </p:txEl>
                                          </p:spTgt>
                                        </p:tgtEl>
                                      </p:cBhvr>
                                    </p:animEffect>
                                    <p:anim calcmode="lin" valueType="num">
                                      <p:cBhvr>
                                        <p:cTn id="7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3" end="3"/>
                                            </p:txEl>
                                          </p:spTgt>
                                        </p:tgtEl>
                                      </p:cBhvr>
                                      <p:to x="100000" y="60000"/>
                                    </p:animScale>
                                    <p:animScale>
                                      <p:cBhvr>
                                        <p:cTn id="85" dur="166" decel="50000">
                                          <p:stCondLst>
                                            <p:cond delay="676"/>
                                          </p:stCondLst>
                                        </p:cTn>
                                        <p:tgtEl>
                                          <p:spTgt spid="3">
                                            <p:txEl>
                                              <p:pRg st="3" end="3"/>
                                            </p:txEl>
                                          </p:spTgt>
                                        </p:tgtEl>
                                      </p:cBhvr>
                                      <p:to x="100000" y="100000"/>
                                    </p:animScale>
                                    <p:animScale>
                                      <p:cBhvr>
                                        <p:cTn id="86" dur="26">
                                          <p:stCondLst>
                                            <p:cond delay="1312"/>
                                          </p:stCondLst>
                                        </p:cTn>
                                        <p:tgtEl>
                                          <p:spTgt spid="3">
                                            <p:txEl>
                                              <p:pRg st="3" end="3"/>
                                            </p:txEl>
                                          </p:spTgt>
                                        </p:tgtEl>
                                      </p:cBhvr>
                                      <p:to x="100000" y="80000"/>
                                    </p:animScale>
                                    <p:animScale>
                                      <p:cBhvr>
                                        <p:cTn id="87" dur="166" decel="50000">
                                          <p:stCondLst>
                                            <p:cond delay="1338"/>
                                          </p:stCondLst>
                                        </p:cTn>
                                        <p:tgtEl>
                                          <p:spTgt spid="3">
                                            <p:txEl>
                                              <p:pRg st="3" end="3"/>
                                            </p:txEl>
                                          </p:spTgt>
                                        </p:tgtEl>
                                      </p:cBhvr>
                                      <p:to x="100000" y="100000"/>
                                    </p:animScale>
                                    <p:animScale>
                                      <p:cBhvr>
                                        <p:cTn id="88" dur="26">
                                          <p:stCondLst>
                                            <p:cond delay="1642"/>
                                          </p:stCondLst>
                                        </p:cTn>
                                        <p:tgtEl>
                                          <p:spTgt spid="3">
                                            <p:txEl>
                                              <p:pRg st="3" end="3"/>
                                            </p:txEl>
                                          </p:spTgt>
                                        </p:tgtEl>
                                      </p:cBhvr>
                                      <p:to x="100000" y="90000"/>
                                    </p:animScale>
                                    <p:animScale>
                                      <p:cBhvr>
                                        <p:cTn id="89" dur="166" decel="50000">
                                          <p:stCondLst>
                                            <p:cond delay="1668"/>
                                          </p:stCondLst>
                                        </p:cTn>
                                        <p:tgtEl>
                                          <p:spTgt spid="3">
                                            <p:txEl>
                                              <p:pRg st="3" end="3"/>
                                            </p:txEl>
                                          </p:spTgt>
                                        </p:tgtEl>
                                      </p:cBhvr>
                                      <p:to x="100000" y="100000"/>
                                    </p:animScale>
                                    <p:animScale>
                                      <p:cBhvr>
                                        <p:cTn id="90" dur="26">
                                          <p:stCondLst>
                                            <p:cond delay="1808"/>
                                          </p:stCondLst>
                                        </p:cTn>
                                        <p:tgtEl>
                                          <p:spTgt spid="3">
                                            <p:txEl>
                                              <p:pRg st="3" end="3"/>
                                            </p:txEl>
                                          </p:spTgt>
                                        </p:tgtEl>
                                      </p:cBhvr>
                                      <p:to x="100000" y="95000"/>
                                    </p:animScale>
                                    <p:animScale>
                                      <p:cBhvr>
                                        <p:cTn id="91" dur="166" decel="50000">
                                          <p:stCondLst>
                                            <p:cond delay="1834"/>
                                          </p:stCondLst>
                                        </p:cTn>
                                        <p:tgtEl>
                                          <p:spTgt spid="3">
                                            <p:txEl>
                                              <p:pRg st="3" end="3"/>
                                            </p:txEl>
                                          </p:spTgt>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3">
                                            <p:txEl>
                                              <p:pRg st="4" end="4"/>
                                            </p:txEl>
                                          </p:spTgt>
                                        </p:tgtEl>
                                        <p:attrNameLst>
                                          <p:attrName>style.visibility</p:attrName>
                                        </p:attrNameLst>
                                      </p:cBhvr>
                                      <p:to>
                                        <p:strVal val="visible"/>
                                      </p:to>
                                    </p:set>
                                    <p:animEffect transition="in" filter="wipe(down)">
                                      <p:cBhvr>
                                        <p:cTn id="96" dur="580">
                                          <p:stCondLst>
                                            <p:cond delay="0"/>
                                          </p:stCondLst>
                                        </p:cTn>
                                        <p:tgtEl>
                                          <p:spTgt spid="3">
                                            <p:txEl>
                                              <p:pRg st="4" end="4"/>
                                            </p:txEl>
                                          </p:spTgt>
                                        </p:tgtEl>
                                      </p:cBhvr>
                                    </p:animEffect>
                                    <p:anim calcmode="lin" valueType="num">
                                      <p:cBhvr>
                                        <p:cTn id="9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2" dur="26">
                                          <p:stCondLst>
                                            <p:cond delay="650"/>
                                          </p:stCondLst>
                                        </p:cTn>
                                        <p:tgtEl>
                                          <p:spTgt spid="3">
                                            <p:txEl>
                                              <p:pRg st="4" end="4"/>
                                            </p:txEl>
                                          </p:spTgt>
                                        </p:tgtEl>
                                      </p:cBhvr>
                                      <p:to x="100000" y="60000"/>
                                    </p:animScale>
                                    <p:animScale>
                                      <p:cBhvr>
                                        <p:cTn id="103" dur="166" decel="50000">
                                          <p:stCondLst>
                                            <p:cond delay="676"/>
                                          </p:stCondLst>
                                        </p:cTn>
                                        <p:tgtEl>
                                          <p:spTgt spid="3">
                                            <p:txEl>
                                              <p:pRg st="4" end="4"/>
                                            </p:txEl>
                                          </p:spTgt>
                                        </p:tgtEl>
                                      </p:cBhvr>
                                      <p:to x="100000" y="100000"/>
                                    </p:animScale>
                                    <p:animScale>
                                      <p:cBhvr>
                                        <p:cTn id="104" dur="26">
                                          <p:stCondLst>
                                            <p:cond delay="1312"/>
                                          </p:stCondLst>
                                        </p:cTn>
                                        <p:tgtEl>
                                          <p:spTgt spid="3">
                                            <p:txEl>
                                              <p:pRg st="4" end="4"/>
                                            </p:txEl>
                                          </p:spTgt>
                                        </p:tgtEl>
                                      </p:cBhvr>
                                      <p:to x="100000" y="80000"/>
                                    </p:animScale>
                                    <p:animScale>
                                      <p:cBhvr>
                                        <p:cTn id="105" dur="166" decel="50000">
                                          <p:stCondLst>
                                            <p:cond delay="1338"/>
                                          </p:stCondLst>
                                        </p:cTn>
                                        <p:tgtEl>
                                          <p:spTgt spid="3">
                                            <p:txEl>
                                              <p:pRg st="4" end="4"/>
                                            </p:txEl>
                                          </p:spTgt>
                                        </p:tgtEl>
                                      </p:cBhvr>
                                      <p:to x="100000" y="100000"/>
                                    </p:animScale>
                                    <p:animScale>
                                      <p:cBhvr>
                                        <p:cTn id="106" dur="26">
                                          <p:stCondLst>
                                            <p:cond delay="1642"/>
                                          </p:stCondLst>
                                        </p:cTn>
                                        <p:tgtEl>
                                          <p:spTgt spid="3">
                                            <p:txEl>
                                              <p:pRg st="4" end="4"/>
                                            </p:txEl>
                                          </p:spTgt>
                                        </p:tgtEl>
                                      </p:cBhvr>
                                      <p:to x="100000" y="90000"/>
                                    </p:animScale>
                                    <p:animScale>
                                      <p:cBhvr>
                                        <p:cTn id="107" dur="166" decel="50000">
                                          <p:stCondLst>
                                            <p:cond delay="1668"/>
                                          </p:stCondLst>
                                        </p:cTn>
                                        <p:tgtEl>
                                          <p:spTgt spid="3">
                                            <p:txEl>
                                              <p:pRg st="4" end="4"/>
                                            </p:txEl>
                                          </p:spTgt>
                                        </p:tgtEl>
                                      </p:cBhvr>
                                      <p:to x="100000" y="100000"/>
                                    </p:animScale>
                                    <p:animScale>
                                      <p:cBhvr>
                                        <p:cTn id="108" dur="26">
                                          <p:stCondLst>
                                            <p:cond delay="1808"/>
                                          </p:stCondLst>
                                        </p:cTn>
                                        <p:tgtEl>
                                          <p:spTgt spid="3">
                                            <p:txEl>
                                              <p:pRg st="4" end="4"/>
                                            </p:txEl>
                                          </p:spTgt>
                                        </p:tgtEl>
                                      </p:cBhvr>
                                      <p:to x="100000" y="95000"/>
                                    </p:animScale>
                                    <p:animScale>
                                      <p:cBhvr>
                                        <p:cTn id="10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4016"/>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القانونية لفعالية رمي الثقل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864096"/>
            <a:ext cx="9144000" cy="599390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buFontTx/>
              <a:buChar char="-"/>
            </a:pPr>
            <a:r>
              <a:rPr lang="ar-IQ" sz="3600" dirty="0" smtClean="0"/>
              <a:t>ينبغي أن </a:t>
            </a:r>
            <a:r>
              <a:rPr lang="ar-IQ" sz="3600" dirty="0"/>
              <a:t>تدفع</a:t>
            </a:r>
            <a:r>
              <a:rPr lang="ar-IQ" sz="3600" dirty="0" smtClean="0"/>
              <a:t> الجلة من الكتف بيد واحدة </a:t>
            </a:r>
          </a:p>
          <a:p>
            <a:pPr algn="justLow">
              <a:buFontTx/>
              <a:buChar char="-"/>
            </a:pPr>
            <a:r>
              <a:rPr lang="ar-IQ" sz="3600" dirty="0" smtClean="0"/>
              <a:t>يجب </a:t>
            </a:r>
            <a:r>
              <a:rPr lang="ar-IQ" sz="3600" dirty="0"/>
              <a:t>أن يتم قياس لكل رمية مباشرة بعد كل محاولة صحيحة وتسجل المسافات </a:t>
            </a:r>
            <a:r>
              <a:rPr lang="ar-IQ" sz="3600" dirty="0" err="1"/>
              <a:t>لاقرب</a:t>
            </a:r>
            <a:r>
              <a:rPr lang="ar-IQ" sz="3600" dirty="0"/>
              <a:t> (0.01م</a:t>
            </a:r>
            <a:r>
              <a:rPr lang="ar-IQ" sz="3600" dirty="0" smtClean="0"/>
              <a:t>) .</a:t>
            </a:r>
          </a:p>
          <a:p>
            <a:pPr algn="justLow">
              <a:buFontTx/>
              <a:buChar char="-"/>
            </a:pPr>
            <a:r>
              <a:rPr lang="ar-IQ" sz="3600" dirty="0" smtClean="0"/>
              <a:t>تقاس جميع الرميات من أقرب أثر أحدثته الأداة الى الحافة الداخلية لأطار الدائرة بامتداد شريط القياس الى مركز الدائرة .</a:t>
            </a:r>
          </a:p>
          <a:p>
            <a:pPr algn="justLow">
              <a:buFontTx/>
              <a:buChar char="-"/>
            </a:pPr>
            <a:r>
              <a:rPr lang="ar-IQ" sz="3600" dirty="0" smtClean="0"/>
              <a:t>يتم ترتيب المتنافسين لأخذ محاولاتهم </a:t>
            </a:r>
            <a:r>
              <a:rPr lang="ar-IQ" sz="3600" dirty="0" err="1" smtClean="0"/>
              <a:t>باجراء</a:t>
            </a:r>
            <a:r>
              <a:rPr lang="ar-IQ" sz="3600" dirty="0" smtClean="0"/>
              <a:t> القرعة .</a:t>
            </a:r>
          </a:p>
          <a:p>
            <a:pPr algn="justLow">
              <a:buFontTx/>
              <a:buChar char="-"/>
            </a:pPr>
            <a:r>
              <a:rPr lang="ar-IQ" sz="3600" dirty="0" smtClean="0"/>
              <a:t>يجوز للمتسابق استخدام علامة واحدة فقط توضع خلف أو مجاورة الدائرة وتوضع بشكل مؤقت اثناء فترة اداء محاولة المتسابق .</a:t>
            </a:r>
          </a:p>
          <a:p>
            <a:pPr algn="justLow">
              <a:buFontTx/>
              <a:buChar char="-"/>
            </a:pPr>
            <a:endParaRPr lang="ar-IQ" sz="3200" dirty="0"/>
          </a:p>
        </p:txBody>
      </p:sp>
    </p:spTree>
    <p:extLst>
      <p:ext uri="{BB962C8B-B14F-4D97-AF65-F5344CB8AC3E}">
        <p14:creationId xmlns:p14="http://schemas.microsoft.com/office/powerpoint/2010/main" val="39684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4" end="4"/>
                                            </p:txEl>
                                          </p:spTgt>
                                        </p:tgtEl>
                                        <p:attrNameLst>
                                          <p:attrName>style.visibility</p:attrName>
                                        </p:attrNameLst>
                                      </p:cBhvr>
                                      <p:to>
                                        <p:strVal val="visible"/>
                                      </p:to>
                                    </p:set>
                                    <p:animEffect transition="in" filter="wipe(down)">
                                      <p:cBhvr>
                                        <p:cTn id="97" dur="580">
                                          <p:stCondLst>
                                            <p:cond delay="0"/>
                                          </p:stCondLst>
                                        </p:cTn>
                                        <p:tgtEl>
                                          <p:spTgt spid="3">
                                            <p:txEl>
                                              <p:pRg st="4" end="4"/>
                                            </p:txEl>
                                          </p:spTgt>
                                        </p:tgtEl>
                                      </p:cBhvr>
                                    </p:animEffect>
                                    <p:anim calcmode="lin" valueType="num">
                                      <p:cBhvr>
                                        <p:cTn id="9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4" end="4"/>
                                            </p:txEl>
                                          </p:spTgt>
                                        </p:tgtEl>
                                      </p:cBhvr>
                                      <p:to x="100000" y="60000"/>
                                    </p:animScale>
                                    <p:animScale>
                                      <p:cBhvr>
                                        <p:cTn id="104" dur="166" decel="50000">
                                          <p:stCondLst>
                                            <p:cond delay="676"/>
                                          </p:stCondLst>
                                        </p:cTn>
                                        <p:tgtEl>
                                          <p:spTgt spid="3">
                                            <p:txEl>
                                              <p:pRg st="4" end="4"/>
                                            </p:txEl>
                                          </p:spTgt>
                                        </p:tgtEl>
                                      </p:cBhvr>
                                      <p:to x="100000" y="100000"/>
                                    </p:animScale>
                                    <p:animScale>
                                      <p:cBhvr>
                                        <p:cTn id="105" dur="26">
                                          <p:stCondLst>
                                            <p:cond delay="1312"/>
                                          </p:stCondLst>
                                        </p:cTn>
                                        <p:tgtEl>
                                          <p:spTgt spid="3">
                                            <p:txEl>
                                              <p:pRg st="4" end="4"/>
                                            </p:txEl>
                                          </p:spTgt>
                                        </p:tgtEl>
                                      </p:cBhvr>
                                      <p:to x="100000" y="80000"/>
                                    </p:animScale>
                                    <p:animScale>
                                      <p:cBhvr>
                                        <p:cTn id="106" dur="166" decel="50000">
                                          <p:stCondLst>
                                            <p:cond delay="1338"/>
                                          </p:stCondLst>
                                        </p:cTn>
                                        <p:tgtEl>
                                          <p:spTgt spid="3">
                                            <p:txEl>
                                              <p:pRg st="4" end="4"/>
                                            </p:txEl>
                                          </p:spTgt>
                                        </p:tgtEl>
                                      </p:cBhvr>
                                      <p:to x="100000" y="100000"/>
                                    </p:animScale>
                                    <p:animScale>
                                      <p:cBhvr>
                                        <p:cTn id="107" dur="26">
                                          <p:stCondLst>
                                            <p:cond delay="1642"/>
                                          </p:stCondLst>
                                        </p:cTn>
                                        <p:tgtEl>
                                          <p:spTgt spid="3">
                                            <p:txEl>
                                              <p:pRg st="4" end="4"/>
                                            </p:txEl>
                                          </p:spTgt>
                                        </p:tgtEl>
                                      </p:cBhvr>
                                      <p:to x="100000" y="90000"/>
                                    </p:animScale>
                                    <p:animScale>
                                      <p:cBhvr>
                                        <p:cTn id="108" dur="166" decel="50000">
                                          <p:stCondLst>
                                            <p:cond delay="1668"/>
                                          </p:stCondLst>
                                        </p:cTn>
                                        <p:tgtEl>
                                          <p:spTgt spid="3">
                                            <p:txEl>
                                              <p:pRg st="4" end="4"/>
                                            </p:txEl>
                                          </p:spTgt>
                                        </p:tgtEl>
                                      </p:cBhvr>
                                      <p:to x="100000" y="100000"/>
                                    </p:animScale>
                                    <p:animScale>
                                      <p:cBhvr>
                                        <p:cTn id="109" dur="26">
                                          <p:stCondLst>
                                            <p:cond delay="1808"/>
                                          </p:stCondLst>
                                        </p:cTn>
                                        <p:tgtEl>
                                          <p:spTgt spid="3">
                                            <p:txEl>
                                              <p:pRg st="4" end="4"/>
                                            </p:txEl>
                                          </p:spTgt>
                                        </p:tgtEl>
                                      </p:cBhvr>
                                      <p:to x="100000" y="95000"/>
                                    </p:animScale>
                                    <p:animScale>
                                      <p:cBhvr>
                                        <p:cTn id="11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619</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المراحل الفنية لفعالية رمي الثقل   </vt:lpstr>
      <vt:lpstr>المراحل الفنية لفعالية رمي الثقل </vt:lpstr>
      <vt:lpstr>المراحل الفنية لفعالية رمي الثقل </vt:lpstr>
      <vt:lpstr>المراحل الفنية لفعالية رمي الثقل </vt:lpstr>
      <vt:lpstr>المراحل الفنية لفعالية رمي الثقل </vt:lpstr>
      <vt:lpstr>النواحي القانونية لفعالية رمي الثقل </vt:lpstr>
      <vt:lpstr>النواحي القانونية لفعالية رمي الثقل </vt:lpstr>
      <vt:lpstr>النواحي القانونية لفعالية رمي الثقل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dc:creator>
  <cp:lastModifiedBy>TOS</cp:lastModifiedBy>
  <cp:revision>24</cp:revision>
  <dcterms:created xsi:type="dcterms:W3CDTF">2018-11-16T10:38:55Z</dcterms:created>
  <dcterms:modified xsi:type="dcterms:W3CDTF">2019-11-08T06:01:49Z</dcterms:modified>
</cp:coreProperties>
</file>